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0000707\OneDrive%20-%20Transnet\6.%20ALU\14.%20I&amp;I\Innovation-and-Intrapreneurship\surveySummar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ZA"/>
              <a:t>Interview Response 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881274237446176E-2"/>
          <c:y val="0.16944828077963536"/>
          <c:w val="0.94337327449259623"/>
          <c:h val="0.5235144544357464"/>
        </c:manualLayout>
      </c:layout>
      <c:barChart>
        <c:barDir val="col"/>
        <c:grouping val="clustered"/>
        <c:varyColors val="0"/>
        <c:ser>
          <c:idx val="0"/>
          <c:order val="0"/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0"/>
              <c:layout>
                <c:manualLayout>
                  <c:x val="-1.3542472844975242E-17"/>
                  <c:y val="-1.188837471299099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8635275220350306E-2"/>
                      <c:h val="4.437098630377164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EC23-4F89-B9DD-D9A85B5A182E}"/>
                </c:ext>
              </c:extLst>
            </c:dLbl>
            <c:dLbl>
              <c:idx val="1"/>
              <c:layout>
                <c:manualLayout>
                  <c:x val="0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23-4F89-B9DD-D9A85B5A182E}"/>
                </c:ext>
              </c:extLst>
            </c:dLbl>
            <c:dLbl>
              <c:idx val="2"/>
              <c:layout>
                <c:manualLayout>
                  <c:x val="0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23-4F89-B9DD-D9A85B5A182E}"/>
                </c:ext>
              </c:extLst>
            </c:dLbl>
            <c:dLbl>
              <c:idx val="3"/>
              <c:layout>
                <c:manualLayout>
                  <c:x val="-1.4773777405938733E-3"/>
                  <c:y val="5.87773929230241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23-4F89-B9DD-D9A85B5A182E}"/>
                </c:ext>
              </c:extLst>
            </c:dLbl>
            <c:dLbl>
              <c:idx val="4"/>
              <c:layout>
                <c:manualLayout>
                  <c:x val="-1.4773777405939815E-3"/>
                  <c:y val="-8.6671590817951113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23-4F89-B9DD-D9A85B5A182E}"/>
                </c:ext>
              </c:extLst>
            </c:dLbl>
            <c:dLbl>
              <c:idx val="5"/>
              <c:layout>
                <c:manualLayout>
                  <c:x val="0"/>
                  <c:y val="-5.96633671122650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23-4F89-B9DD-D9A85B5A182E}"/>
                </c:ext>
              </c:extLst>
            </c:dLbl>
            <c:dLbl>
              <c:idx val="6"/>
              <c:layout>
                <c:manualLayout>
                  <c:x val="-1.0833978275980194E-16"/>
                  <c:y val="-5.96633671122650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23-4F89-B9DD-D9A85B5A182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[surveySummary.xlsx]Sheet1!$C$17:$C$23</c:f>
              <c:strCache>
                <c:ptCount val="7"/>
                <c:pt idx="0">
                  <c:v>Feel safe at work? (Yes)</c:v>
                </c:pt>
                <c:pt idx="1">
                  <c:v>Security risk at building? (Yes)</c:v>
                </c:pt>
                <c:pt idx="2">
                  <c:v>Involved in incident? (Yes)</c:v>
                </c:pt>
                <c:pt idx="3">
                  <c:v>Opurtunistic/organised? (Opotunistic)</c:v>
                </c:pt>
                <c:pt idx="4">
                  <c:v>Current steps effective? (Yes)</c:v>
                </c:pt>
                <c:pt idx="5">
                  <c:v>Employer responsible for safety? (Yes)</c:v>
                </c:pt>
                <c:pt idx="6">
                  <c:v>Will monitoring help? (Yes)</c:v>
                </c:pt>
              </c:strCache>
            </c:strRef>
          </c:cat>
          <c:val>
            <c:numRef>
              <c:f>[surveySummary.xlsx]Sheet1!$D$17:$D$23</c:f>
              <c:numCache>
                <c:formatCode>0.00%</c:formatCode>
                <c:ptCount val="7"/>
                <c:pt idx="0">
                  <c:v>0.45454545454545453</c:v>
                </c:pt>
                <c:pt idx="1">
                  <c:v>0.63636363636363635</c:v>
                </c:pt>
                <c:pt idx="2">
                  <c:v>0.27272727272727271</c:v>
                </c:pt>
                <c:pt idx="3">
                  <c:v>0.72727272727272729</c:v>
                </c:pt>
                <c:pt idx="4">
                  <c:v>9.0909090909090912E-2</c:v>
                </c:pt>
                <c:pt idx="5">
                  <c:v>0.90909090909090906</c:v>
                </c:pt>
                <c:pt idx="6">
                  <c:v>0.90909090909090906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23-4F89-B9DD-D9A85B5A182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147655839"/>
        <c:axId val="1147656255"/>
      </c:barChart>
      <c:catAx>
        <c:axId val="1147655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656255"/>
        <c:crosses val="autoZero"/>
        <c:auto val="1"/>
        <c:lblAlgn val="ctr"/>
        <c:lblOffset val="100"/>
        <c:noMultiLvlLbl val="0"/>
      </c:catAx>
      <c:valAx>
        <c:axId val="1147656255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11476558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203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205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047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93167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394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5271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23384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988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318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99667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3769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5058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0118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2760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376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59049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232F7-12B3-42EF-B566-AEE5C170677B}" type="datetimeFigureOut">
              <a:rPr lang="en-ZA" smtClean="0"/>
              <a:t>2018/08/24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CADDB27-1BBE-431D-A5B0-0D9281C145E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7817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AIIP Innovation and </a:t>
            </a:r>
            <a:r>
              <a:rPr lang="en-US" dirty="0" err="1" smtClean="0"/>
              <a:t>Intrapreurship</a:t>
            </a: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Seloke Fabiao</a:t>
            </a:r>
          </a:p>
          <a:p>
            <a:r>
              <a:rPr lang="en-US" dirty="0" smtClean="0"/>
              <a:t>2018-08-24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5259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4849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Project Review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1"/>
            <a:ext cx="8596668" cy="177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Manager’s </a:t>
            </a:r>
            <a:r>
              <a:rPr lang="en-US" sz="2400" dirty="0"/>
              <a:t>feedback</a:t>
            </a:r>
          </a:p>
          <a:p>
            <a:r>
              <a:rPr lang="en-US" sz="1700" dirty="0" smtClean="0"/>
              <a:t>Broader </a:t>
            </a:r>
            <a:r>
              <a:rPr lang="en-US" sz="1700" dirty="0"/>
              <a:t>Community is </a:t>
            </a:r>
            <a:r>
              <a:rPr lang="en-US" sz="1700" dirty="0" smtClean="0"/>
              <a:t>impacted</a:t>
            </a:r>
            <a:r>
              <a:rPr lang="en-US" sz="1700" dirty="0"/>
              <a:t> </a:t>
            </a:r>
            <a:r>
              <a:rPr lang="en-US" sz="1700" dirty="0" smtClean="0"/>
              <a:t>by crime incidents</a:t>
            </a:r>
          </a:p>
          <a:p>
            <a:r>
              <a:rPr lang="en-US" sz="1700" dirty="0" smtClean="0"/>
              <a:t>Drones </a:t>
            </a:r>
            <a:r>
              <a:rPr lang="en-US" sz="1700" dirty="0"/>
              <a:t>could  be </a:t>
            </a:r>
            <a:r>
              <a:rPr lang="en-US" sz="1700" dirty="0" smtClean="0"/>
              <a:t>loud and could annoy pedestrians</a:t>
            </a:r>
          </a:p>
          <a:p>
            <a:r>
              <a:rPr lang="en-US" sz="1700" dirty="0" smtClean="0"/>
              <a:t>Facial </a:t>
            </a:r>
            <a:r>
              <a:rPr lang="en-US" sz="1700" dirty="0" smtClean="0"/>
              <a:t>recognition feature must be added and linked to a police criminal database</a:t>
            </a:r>
          </a:p>
          <a:p>
            <a:r>
              <a:rPr lang="en-US" sz="1700" dirty="0" smtClean="0"/>
              <a:t>Incorrect </a:t>
            </a:r>
            <a:r>
              <a:rPr lang="en-US" sz="1700" dirty="0" smtClean="0"/>
              <a:t>criminal element profiling could do more harm than good</a:t>
            </a:r>
            <a:endParaRPr lang="en-ZA" sz="17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77334" y="3048000"/>
            <a:ext cx="8596668" cy="2282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Impact on the organization 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solution presented 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will ensure police resources are used efficiently,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monitoring back office needs to be created where humans can oversee automatically generated drone incident reports,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Full time drone pilots  and armed response is required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Maintenance of drones might have a significant cost implication</a:t>
            </a:r>
            <a:endParaRPr lang="en-ZA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7334" y="5500255"/>
            <a:ext cx="8596668" cy="1795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Learnings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no easy fix to the crime problems</a:t>
            </a: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Our bias and own perceptions came through in the questions 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 smtClean="0"/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478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verview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08295"/>
            <a:ext cx="9029374" cy="5148776"/>
          </a:xfrm>
        </p:spPr>
        <p:txBody>
          <a:bodyPr>
            <a:normAutofit/>
          </a:bodyPr>
          <a:lstStyle/>
          <a:p>
            <a:r>
              <a:rPr lang="en-US" dirty="0" smtClean="0"/>
              <a:t>Problem statement</a:t>
            </a:r>
          </a:p>
          <a:p>
            <a:pPr marL="457200" lvl="1" indent="0">
              <a:buNone/>
            </a:pPr>
            <a:r>
              <a:rPr lang="en-US" dirty="0" smtClean="0"/>
              <a:t>Transnet Freight Rail, Technology Management have had security breaches in the recent past which is effecting employee safety and mental well being. A solution to address this security concern is of great importance.</a:t>
            </a:r>
          </a:p>
          <a:p>
            <a:r>
              <a:rPr lang="en-US" dirty="0" smtClean="0"/>
              <a:t>Design thinking approach overview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Design thinking application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764" y="2964133"/>
            <a:ext cx="6764587" cy="223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2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9818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200" dirty="0" smtClean="0">
                <a:solidFill>
                  <a:schemeClr val="accent4"/>
                </a:solidFill>
              </a:rPr>
              <a:t>- Understanding the problem (Empathize and Define)</a:t>
            </a:r>
            <a:endParaRPr lang="en-ZA" sz="2200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579419"/>
            <a:ext cx="9810558" cy="44619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Interviews </a:t>
            </a:r>
          </a:p>
          <a:p>
            <a:pPr marL="0" indent="0">
              <a:buNone/>
            </a:pPr>
            <a:r>
              <a:rPr lang="en-US" u="sng" dirty="0" smtClean="0"/>
              <a:t>Interview Questions</a:t>
            </a:r>
          </a:p>
          <a:p>
            <a:pPr marL="457200" lvl="1" indent="0">
              <a:buNone/>
            </a:pPr>
            <a:r>
              <a:rPr lang="en-US" u="sng" dirty="0" smtClean="0"/>
              <a:t> 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How </a:t>
            </a:r>
            <a:r>
              <a:rPr lang="en-US" sz="1800" dirty="0"/>
              <a:t>long have you worked at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safe at or coming to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that there is a security or safety problem at 138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Have </a:t>
            </a:r>
            <a:r>
              <a:rPr lang="en-US" sz="1800" dirty="0"/>
              <a:t>you been a victim of any criminal activity in or around your workplace, and please elaborate on any experience</a:t>
            </a:r>
            <a:r>
              <a:rPr lang="en-US" sz="1800" dirty="0" smtClean="0"/>
              <a:t>.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the crime incidents around 138 </a:t>
            </a:r>
            <a:r>
              <a:rPr lang="en-US" sz="1800" dirty="0" err="1"/>
              <a:t>Eloff</a:t>
            </a:r>
            <a:r>
              <a:rPr lang="en-US" sz="1800" dirty="0"/>
              <a:t> Street are </a:t>
            </a:r>
            <a:r>
              <a:rPr lang="en-US" sz="1800" dirty="0" err="1"/>
              <a:t>organised</a:t>
            </a:r>
            <a:r>
              <a:rPr lang="en-US" sz="1800" dirty="0"/>
              <a:t> or random/opportunistic crimes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feel that the current steps being taken will sufficiently address the risks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have any ideas or proposed solutions to safety risks at 38 </a:t>
            </a:r>
            <a:r>
              <a:rPr lang="en-US" sz="1800" dirty="0" err="1"/>
              <a:t>Eloff</a:t>
            </a:r>
            <a:r>
              <a:rPr lang="en-US" sz="1800" dirty="0"/>
              <a:t> Street</a:t>
            </a:r>
            <a:r>
              <a:rPr lang="en-US" sz="1800" dirty="0" smtClean="0"/>
              <a:t>? 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Transnet as your employer should be responsible your safety in the vicinity of your work place</a:t>
            </a:r>
            <a:r>
              <a:rPr lang="en-US" sz="1800" dirty="0" smtClean="0"/>
              <a:t>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Do </a:t>
            </a:r>
            <a:r>
              <a:rPr lang="en-US" sz="1800" dirty="0"/>
              <a:t>you think monitoring the area will reduce </a:t>
            </a:r>
            <a:r>
              <a:rPr lang="en-US" sz="1800" dirty="0" smtClean="0"/>
              <a:t>crime?</a:t>
            </a:r>
          </a:p>
          <a:p>
            <a:pPr marL="800100" lvl="1" indent="-342900">
              <a:spcBef>
                <a:spcPts val="0"/>
              </a:spcBef>
              <a:buAutoNum type="arabicParenR"/>
            </a:pPr>
            <a:r>
              <a:rPr lang="en-US" sz="1800" dirty="0" smtClean="0"/>
              <a:t>What </a:t>
            </a:r>
            <a:r>
              <a:rPr lang="en-US" sz="1800" dirty="0"/>
              <a:t>steps have you taken to ensure your personal safety</a:t>
            </a:r>
            <a:r>
              <a:rPr lang="en-US" sz="1800" dirty="0" smtClean="0"/>
              <a:t>?</a:t>
            </a:r>
          </a:p>
          <a:p>
            <a:pPr marL="0" indent="0">
              <a:buNone/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415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1382"/>
          </a:xfrm>
        </p:spPr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Understanding the problem (Empathize and Define)</a:t>
            </a:r>
            <a:endParaRPr lang="en-ZA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677333" y="3685735"/>
            <a:ext cx="96905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Important notes: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A total number of 11 people were interviewed (there is approximately 120 people working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Street Building),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Average number of year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is 4.5 years (TFR has been using the building for 8 years),</a:t>
            </a:r>
          </a:p>
          <a:p>
            <a:pPr marL="228600" indent="-228600">
              <a:buAutoNum type="arabicPeriod"/>
            </a:pPr>
            <a:r>
              <a:rPr lang="en-US" sz="1600" dirty="0" smtClean="0"/>
              <a:t>Pedestrians, Motorist and Public Transport users were interviewed (50% of workers at 138 </a:t>
            </a:r>
            <a:r>
              <a:rPr lang="en-US" sz="1600" dirty="0" err="1" smtClean="0"/>
              <a:t>Eloff</a:t>
            </a:r>
            <a:r>
              <a:rPr lang="en-US" sz="1600" dirty="0" smtClean="0"/>
              <a:t> street are motorists)</a:t>
            </a:r>
            <a:endParaRPr lang="en-ZA" sz="1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699118"/>
              </p:ext>
            </p:extLst>
          </p:nvPr>
        </p:nvGraphicFramePr>
        <p:xfrm>
          <a:off x="255303" y="1480305"/>
          <a:ext cx="9817165" cy="2707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7334" y="5255395"/>
            <a:ext cx="98333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DEFINE: The Transnet Technology Management employees have experienced an increase in robberies in the vicinity of the 138 </a:t>
            </a:r>
            <a:r>
              <a:rPr lang="en-US" dirty="0" err="1" smtClean="0">
                <a:solidFill>
                  <a:schemeClr val="accent4"/>
                </a:solidFill>
              </a:rPr>
              <a:t>Eloff</a:t>
            </a:r>
            <a:r>
              <a:rPr lang="en-US" dirty="0" smtClean="0">
                <a:solidFill>
                  <a:schemeClr val="accent4"/>
                </a:solidFill>
              </a:rPr>
              <a:t> Street Office. This problem requires research to evaluate the extent of the problem as well as to gauge employee safety concerns. A cost effective solution to improve security as well as employee and public safety within the immediate vicinity of the 138 </a:t>
            </a:r>
            <a:r>
              <a:rPr lang="en-US" dirty="0" err="1" smtClean="0">
                <a:solidFill>
                  <a:schemeClr val="accent4"/>
                </a:solidFill>
              </a:rPr>
              <a:t>Eloff</a:t>
            </a:r>
            <a:r>
              <a:rPr lang="en-US" dirty="0" smtClean="0">
                <a:solidFill>
                  <a:schemeClr val="accent4"/>
                </a:solidFill>
              </a:rPr>
              <a:t> Street Offices is required.</a:t>
            </a:r>
            <a:endParaRPr lang="en-ZA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04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64455"/>
          </a:xfrm>
        </p:spPr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“Ideas”</a:t>
            </a:r>
            <a:endParaRPr lang="en-ZA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830352"/>
              </p:ext>
            </p:extLst>
          </p:nvPr>
        </p:nvGraphicFramePr>
        <p:xfrm>
          <a:off x="677334" y="1590625"/>
          <a:ext cx="9212256" cy="50700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3064">
                  <a:extLst>
                    <a:ext uri="{9D8B030D-6E8A-4147-A177-3AD203B41FA5}">
                      <a16:colId xmlns:a16="http://schemas.microsoft.com/office/drawing/2014/main" val="1694715752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3033998677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1736296305"/>
                    </a:ext>
                  </a:extLst>
                </a:gridCol>
                <a:gridCol w="2303064">
                  <a:extLst>
                    <a:ext uri="{9D8B030D-6E8A-4147-A177-3AD203B41FA5}">
                      <a16:colId xmlns:a16="http://schemas.microsoft.com/office/drawing/2014/main" val="17381855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Personal</a:t>
                      </a:r>
                      <a:r>
                        <a:rPr lang="en-US" sz="1400" baseline="0" dirty="0" smtClean="0"/>
                        <a:t> safety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Policing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Other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506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Carry Weapons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Visible policing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CCTV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Changing commuting patterns/hours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735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Provide pedestrians with pepper spray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Armed Security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AI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Work from home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53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Travel in groups (car pool)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Armed Drones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Drones monitoring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Impersonate Security Guards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1613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Crime Whistles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Body Guards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Audio monitoring for signs of distress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Shuttle Service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424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Training and awareness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Increase security presence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App to report incidents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Moving Offices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43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Bullet proof vehicles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Security patrols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App to monitor audio from smartphone for distress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Danger Pay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319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Personal panic buttons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Traffic management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More street lighting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390752"/>
                  </a:ext>
                </a:extLst>
              </a:tr>
              <a:tr h="635197"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Vehicle following drone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Mobile police stations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Renovation of the immediate vicinity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299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Deploy military</a:t>
                      </a:r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ZA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sz="1400" dirty="0" smtClean="0"/>
                        <a:t>Forming a security task team with government</a:t>
                      </a:r>
                      <a:endParaRPr lang="en-ZA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192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130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2622426"/>
          </a:xfrm>
        </p:spPr>
        <p:txBody>
          <a:bodyPr>
            <a:normAutofit/>
          </a:bodyPr>
          <a:lstStyle/>
          <a:p>
            <a:r>
              <a:rPr lang="en-ZA" sz="3200" dirty="0"/>
              <a:t>Further Ideate</a:t>
            </a:r>
            <a:r>
              <a:rPr lang="en-ZA" sz="3200" dirty="0" smtClean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APP for reporting </a:t>
            </a:r>
            <a:r>
              <a:rPr lang="en-ZA" sz="3200" dirty="0"/>
              <a:t>c</a:t>
            </a:r>
            <a:r>
              <a:rPr lang="en-ZA" sz="3200" dirty="0" smtClean="0"/>
              <a:t>rime incidents.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AI </a:t>
            </a:r>
            <a:r>
              <a:rPr lang="en-ZA" sz="3200" dirty="0"/>
              <a:t>monitoring</a:t>
            </a:r>
            <a:r>
              <a:rPr lang="en-ZA" sz="3200" dirty="0" smtClean="0"/>
              <a:t>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ZA" sz="3200" dirty="0" smtClean="0"/>
              <a:t>Drone monitoring.</a:t>
            </a:r>
          </a:p>
          <a:p>
            <a:pPr marL="57150" indent="0">
              <a:buNone/>
            </a:pPr>
            <a:endParaRPr lang="en-ZA" dirty="0"/>
          </a:p>
          <a:p>
            <a:pPr marL="457200" lvl="1" indent="0">
              <a:buNone/>
            </a:pPr>
            <a:endParaRPr lang="en-ZA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“Top Ideas” and Prototype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14391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 dirty="0"/>
          </a:p>
          <a:p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32" y="2286915"/>
            <a:ext cx="7779435" cy="440696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Prototype</a:t>
            </a:r>
            <a:endParaRPr lang="en-ZA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900332" y="1786597"/>
            <a:ext cx="3910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APP for reporting crime incidents</a:t>
            </a:r>
          </a:p>
        </p:txBody>
      </p:sp>
    </p:spTree>
    <p:extLst>
      <p:ext uri="{BB962C8B-B14F-4D97-AF65-F5344CB8AC3E}">
        <p14:creationId xmlns:p14="http://schemas.microsoft.com/office/powerpoint/2010/main" val="145556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_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237" y="2299732"/>
            <a:ext cx="6900862" cy="3881437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Exploring solutions (Ideate and Prototype) – Prototype</a:t>
            </a:r>
            <a:endParaRPr lang="en-ZA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82880" y="1930400"/>
            <a:ext cx="7469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ZA" dirty="0" smtClean="0"/>
              <a:t>AI monitoring and Drone monitoring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3459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Drone test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Sound </a:t>
            </a:r>
            <a:r>
              <a:rPr lang="en-US" dirty="0"/>
              <a:t>levels can be a </a:t>
            </a:r>
            <a:r>
              <a:rPr lang="en-US" dirty="0" smtClean="0"/>
              <a:t>problem</a:t>
            </a:r>
          </a:p>
          <a:p>
            <a:pPr lvl="1"/>
            <a:r>
              <a:rPr lang="en-US" dirty="0" smtClean="0"/>
              <a:t>Camera </a:t>
            </a:r>
            <a:r>
              <a:rPr lang="en-US" dirty="0"/>
              <a:t>angles needs further </a:t>
            </a:r>
            <a:r>
              <a:rPr lang="en-US" dirty="0" smtClean="0"/>
              <a:t>thinking</a:t>
            </a:r>
          </a:p>
          <a:p>
            <a:pPr lvl="1"/>
            <a:r>
              <a:rPr lang="en-US" dirty="0" smtClean="0"/>
              <a:t>Drones </a:t>
            </a:r>
            <a:r>
              <a:rPr lang="en-US" dirty="0"/>
              <a:t>are potentially vulnerable to </a:t>
            </a:r>
            <a:r>
              <a:rPr lang="en-US" dirty="0" smtClean="0"/>
              <a:t>sabotage</a:t>
            </a:r>
          </a:p>
          <a:p>
            <a:pPr lvl="1"/>
            <a:r>
              <a:rPr lang="en-US" dirty="0" smtClean="0"/>
              <a:t>On-board </a:t>
            </a:r>
            <a:r>
              <a:rPr lang="en-US" dirty="0"/>
              <a:t>storage should be </a:t>
            </a:r>
            <a:r>
              <a:rPr lang="en-US" dirty="0" smtClean="0"/>
              <a:t>considered</a:t>
            </a:r>
          </a:p>
          <a:p>
            <a:pPr lvl="1"/>
            <a:r>
              <a:rPr lang="en-US" dirty="0" smtClean="0"/>
              <a:t>High </a:t>
            </a:r>
            <a:r>
              <a:rPr lang="en-US" dirty="0"/>
              <a:t>wind speeds cause </a:t>
            </a:r>
            <a:r>
              <a:rPr lang="en-US" dirty="0" smtClean="0"/>
              <a:t>instability</a:t>
            </a:r>
          </a:p>
          <a:p>
            <a:pPr lvl="1"/>
            <a:r>
              <a:rPr lang="en-US" dirty="0" smtClean="0"/>
              <a:t>Low </a:t>
            </a:r>
            <a:r>
              <a:rPr lang="en-US" dirty="0"/>
              <a:t>camera resolution could make image processing </a:t>
            </a:r>
            <a:r>
              <a:rPr lang="en-US" dirty="0" smtClean="0"/>
              <a:t>challenging</a:t>
            </a:r>
          </a:p>
          <a:p>
            <a:pPr lvl="1"/>
            <a:r>
              <a:rPr lang="en-US" dirty="0" smtClean="0"/>
              <a:t>Power </a:t>
            </a:r>
            <a:r>
              <a:rPr lang="en-US" dirty="0"/>
              <a:t>supply and recharging means the drone will be out of service for a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Limited </a:t>
            </a:r>
            <a:r>
              <a:rPr lang="en-US" dirty="0"/>
              <a:t>field of </a:t>
            </a:r>
            <a:r>
              <a:rPr lang="en-US" dirty="0" smtClean="0"/>
              <a:t>visibility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connectivity </a:t>
            </a:r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High </a:t>
            </a:r>
            <a:r>
              <a:rPr lang="en-US" dirty="0" err="1"/>
              <a:t>windspeeds</a:t>
            </a:r>
            <a:r>
              <a:rPr lang="en-US" dirty="0"/>
              <a:t> are a issue.</a:t>
            </a:r>
            <a:endParaRPr lang="en-ZA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thinking application </a:t>
            </a:r>
            <a:br>
              <a:rPr lang="en-US" dirty="0"/>
            </a:br>
            <a:r>
              <a:rPr lang="en-US" sz="2000" dirty="0">
                <a:solidFill>
                  <a:schemeClr val="accent4"/>
                </a:solidFill>
              </a:rPr>
              <a:t>- </a:t>
            </a:r>
            <a:r>
              <a:rPr lang="en-US" sz="2000" dirty="0" smtClean="0">
                <a:solidFill>
                  <a:schemeClr val="accent4"/>
                </a:solidFill>
              </a:rPr>
              <a:t>Implementation and Test </a:t>
            </a:r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13951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171</TotalTime>
  <Words>677</Words>
  <Application>Microsoft Office PowerPoint</Application>
  <PresentationFormat>Widescreen</PresentationFormat>
  <Paragraphs>108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Wingdings</vt:lpstr>
      <vt:lpstr>Wingdings 3</vt:lpstr>
      <vt:lpstr>Facet</vt:lpstr>
      <vt:lpstr>AIIP Innovation and Intrapreurship</vt:lpstr>
      <vt:lpstr>Overview</vt:lpstr>
      <vt:lpstr>Design thinking application  - Understanding the problem (Empathize and Define)</vt:lpstr>
      <vt:lpstr>Design thinking application  - Understanding the problem (Empathize and Define)</vt:lpstr>
      <vt:lpstr>Design thinking application  - Exploring solutions (Ideate and Prototype) – “Ideas”</vt:lpstr>
      <vt:lpstr>Design thinking application  - Exploring solutions (Ideate and Prototype) – “Top Ideas” and Prototype</vt:lpstr>
      <vt:lpstr>Design thinking application  - Exploring solutions (Ideate and Prototype) – Prototype</vt:lpstr>
      <vt:lpstr>Design thinking application  - Exploring solutions (Ideate and Prototype) – Prototype</vt:lpstr>
      <vt:lpstr>Design thinking application  - Implementation and Test </vt:lpstr>
      <vt:lpstr>Project Review</vt:lpstr>
    </vt:vector>
  </TitlesOfParts>
  <Company>Transnet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AIIP Innovation and Intrapreurship</dc:title>
  <dc:creator>Seloke Fabiao    Transnet Freight Rail     JHB</dc:creator>
  <cp:lastModifiedBy>Seloke Fabiao    Transnet Freight Rail     JHB</cp:lastModifiedBy>
  <cp:revision>15</cp:revision>
  <dcterms:created xsi:type="dcterms:W3CDTF">2018-08-24T13:37:20Z</dcterms:created>
  <dcterms:modified xsi:type="dcterms:W3CDTF">2018-08-24T16:42:22Z</dcterms:modified>
</cp:coreProperties>
</file>

<file path=docProps/thumbnail.jpeg>
</file>